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53636552009946"/>
          <c:y val="6.843632317699419E-2"/>
          <c:w val="0.86035381268130973"/>
          <c:h val="0.76233624329567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A4B-4920-883A-18D48F5255A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015-4D30-A260-44ED398B1080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015-4D30-A260-44ED398B1080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015-4D30-A260-44ED398B1080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015-4D30-A260-44ED398B1080}"/>
              </c:ext>
            </c:extLst>
          </c:dPt>
          <c:cat>
            <c:numRef>
              <c:f>Sheet1!$A$2:$A$9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1.5572999999999999</c:v>
                </c:pt>
                <c:pt idx="1">
                  <c:v>1.3345</c:v>
                </c:pt>
                <c:pt idx="2">
                  <c:v>1.2379</c:v>
                </c:pt>
                <c:pt idx="3">
                  <c:v>1.5721000000000001</c:v>
                </c:pt>
                <c:pt idx="4">
                  <c:v>1.5141</c:v>
                </c:pt>
                <c:pt idx="5">
                  <c:v>1.8204</c:v>
                </c:pt>
                <c:pt idx="6">
                  <c:v>1.6802999999999999</c:v>
                </c:pt>
                <c:pt idx="7">
                  <c:v>1.4629000000000001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B3-4C75-BE59-A05C7BDC16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1.623</c:v>
                </c:pt>
                <c:pt idx="1">
                  <c:v>1.4096</c:v>
                </c:pt>
                <c:pt idx="2">
                  <c:v>1.3867</c:v>
                </c:pt>
                <c:pt idx="3">
                  <c:v>1.5469999999999999</c:v>
                </c:pt>
                <c:pt idx="4">
                  <c:v>1.4441999999999999</c:v>
                </c:pt>
                <c:pt idx="5">
                  <c:v>1.9037999999999999</c:v>
                </c:pt>
                <c:pt idx="6">
                  <c:v>1.5761000000000001</c:v>
                </c:pt>
                <c:pt idx="7">
                  <c:v>1.6004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C91-4B95-BFA4-F39C932EBF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1.4072</c:v>
                </c:pt>
                <c:pt idx="1">
                  <c:v>1.5071000000000001</c:v>
                </c:pt>
                <c:pt idx="2">
                  <c:v>1.4910000000000001</c:v>
                </c:pt>
                <c:pt idx="3">
                  <c:v>1.4399</c:v>
                </c:pt>
                <c:pt idx="4">
                  <c:v>1.4811000000000001</c:v>
                </c:pt>
                <c:pt idx="5">
                  <c:v>2.0773999999999999</c:v>
                </c:pt>
                <c:pt idx="6">
                  <c:v>1.8174999999999999</c:v>
                </c:pt>
                <c:pt idx="7">
                  <c:v>1.4935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C91-4B95-BFA4-F39C932EBF1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April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1.4307000000000001</c:v>
                </c:pt>
                <c:pt idx="1">
                  <c:v>1.4721</c:v>
                </c:pt>
                <c:pt idx="2">
                  <c:v>1.5925</c:v>
                </c:pt>
                <c:pt idx="3">
                  <c:v>1.069</c:v>
                </c:pt>
                <c:pt idx="4">
                  <c:v>1.7119</c:v>
                </c:pt>
                <c:pt idx="5">
                  <c:v>2.3489</c:v>
                </c:pt>
                <c:pt idx="6">
                  <c:v>1.5921000000000001</c:v>
                </c:pt>
                <c:pt idx="7">
                  <c:v>1.6214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C91-4B95-BFA4-F39C932EBF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17"/>
        <c:axId val="89614208"/>
        <c:axId val="89615744"/>
      </c:barChart>
      <c:catAx>
        <c:axId val="89614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Overpass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89615744"/>
        <c:crosses val="autoZero"/>
        <c:auto val="1"/>
        <c:lblAlgn val="ctr"/>
        <c:lblOffset val="100"/>
        <c:noMultiLvlLbl val="0"/>
      </c:catAx>
      <c:valAx>
        <c:axId val="89615744"/>
        <c:scaling>
          <c:orientation val="minMax"/>
          <c:max val="3"/>
          <c:min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Overpass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89614208"/>
        <c:crosses val="autoZero"/>
        <c:crossBetween val="between"/>
        <c:majorUnit val="0.5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3B31D-F310-4626-8698-F32849B133E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A0888-F1C7-4EB0-94BA-F7D86DAC4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0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A0888-F1C7-4EB0-94BA-F7D86DAC41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4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1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1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1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9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4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9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9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0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4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20712002"/>
              </p:ext>
            </p:extLst>
          </p:nvPr>
        </p:nvGraphicFramePr>
        <p:xfrm>
          <a:off x="838200" y="1752600"/>
          <a:ext cx="5791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762000"/>
            <a:ext cx="5105400" cy="1165225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latin typeface="Overpass" panose="00000500000000000000" pitchFamily="2" charset="0"/>
              </a:rPr>
              <a:t>500-lb Barrel CME Avg Price: </a:t>
            </a:r>
            <a:br>
              <a:rPr lang="en-US" sz="2000" b="1" dirty="0">
                <a:latin typeface="Overpass" panose="00000500000000000000" pitchFamily="2" charset="0"/>
              </a:rPr>
            </a:b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Overpass" panose="00000500000000000000" pitchFamily="2" charset="0"/>
              </a:rPr>
              <a:t>Jan</a:t>
            </a:r>
            <a:r>
              <a:rPr lang="en-US" sz="1800" dirty="0">
                <a:latin typeface="Overpass" panose="00000500000000000000" pitchFamily="2" charset="0"/>
              </a:rPr>
              <a:t>, </a:t>
            </a:r>
            <a:r>
              <a:rPr lang="en-US" sz="1800" dirty="0">
                <a:solidFill>
                  <a:schemeClr val="accent2"/>
                </a:solidFill>
                <a:latin typeface="Overpass" panose="00000500000000000000" pitchFamily="2" charset="0"/>
              </a:rPr>
              <a:t>Feb</a:t>
            </a:r>
            <a:r>
              <a:rPr lang="en-US" sz="1800" dirty="0">
                <a:latin typeface="Overpass" panose="00000500000000000000" pitchFamily="2" charset="0"/>
              </a:rPr>
              <a:t>,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Overpass" panose="00000500000000000000" pitchFamily="2" charset="0"/>
              </a:rPr>
              <a:t>Mar</a:t>
            </a:r>
            <a:r>
              <a:rPr lang="en-US" sz="1800" dirty="0">
                <a:latin typeface="Overpass" panose="00000500000000000000" pitchFamily="2" charset="0"/>
              </a:rPr>
              <a:t>, </a:t>
            </a:r>
            <a:r>
              <a:rPr lang="en-US" sz="1800" dirty="0">
                <a:solidFill>
                  <a:srgbClr val="7030A0"/>
                </a:solidFill>
                <a:latin typeface="Overpass" panose="00000500000000000000" pitchFamily="2" charset="0"/>
              </a:rPr>
              <a:t>Apr</a:t>
            </a:r>
            <a:r>
              <a:rPr lang="en-US" sz="1800" dirty="0">
                <a:latin typeface="Overpass" panose="00000500000000000000" pitchFamily="2" charset="0"/>
              </a:rPr>
              <a:t>: 2017 - 2024</a:t>
            </a:r>
          </a:p>
        </p:txBody>
      </p:sp>
    </p:spTree>
    <p:extLst>
      <p:ext uri="{BB962C8B-B14F-4D97-AF65-F5344CB8AC3E}">
        <p14:creationId xmlns:p14="http://schemas.microsoft.com/office/powerpoint/2010/main" val="69055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19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Overpass</vt:lpstr>
      <vt:lpstr>Office Theme</vt:lpstr>
      <vt:lpstr>500-lb Barrel CME Avg Price:  Jan, Feb, Mar, Apr: 2017 - 2024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Thome</dc:creator>
  <cp:lastModifiedBy>Kevin Thome</cp:lastModifiedBy>
  <cp:revision>35</cp:revision>
  <dcterms:created xsi:type="dcterms:W3CDTF">2013-03-15T15:24:22Z</dcterms:created>
  <dcterms:modified xsi:type="dcterms:W3CDTF">2024-05-01T16:25:46Z</dcterms:modified>
</cp:coreProperties>
</file>